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7556500" cy="10693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8yw0BbBYZOHPnIZb6mWCXXSQU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5"/>
    <p:restoredTop sz="94675"/>
  </p:normalViewPr>
  <p:slideViewPr>
    <p:cSldViewPr snapToGrid="0">
      <p:cViewPr>
        <p:scale>
          <a:sx n="106" d="100"/>
          <a:sy n="106" d="100"/>
        </p:scale>
        <p:origin x="2040" y="5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2" Type="http://customschemas.google.com/relationships/presentationmetadata" Target="meta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8114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85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51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58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75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573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14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69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571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551300" y="504669"/>
            <a:ext cx="6460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5859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359994" y="4278681"/>
            <a:ext cx="68428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1A78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ctrTitle"/>
          </p:nvPr>
        </p:nvSpPr>
        <p:spPr>
          <a:xfrm>
            <a:off x="567213" y="3314954"/>
            <a:ext cx="64284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ubTitle" idx="1"/>
          </p:nvPr>
        </p:nvSpPr>
        <p:spPr>
          <a:xfrm>
            <a:off x="1134427" y="5988304"/>
            <a:ext cx="52939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551300" y="504669"/>
            <a:ext cx="6460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rgbClr val="5859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359994" y="1131671"/>
            <a:ext cx="6840220" cy="2906395"/>
          </a:xfrm>
          <a:custGeom>
            <a:avLst/>
            <a:gdLst/>
            <a:ahLst/>
            <a:cxnLst/>
            <a:rect l="l" t="t" r="r" b="b"/>
            <a:pathLst>
              <a:path w="6840220" h="2906395" extrusionOk="0">
                <a:moveTo>
                  <a:pt x="0" y="2906331"/>
                </a:moveTo>
                <a:lnTo>
                  <a:pt x="6840004" y="2906331"/>
                </a:lnTo>
                <a:lnTo>
                  <a:pt x="6840004" y="0"/>
                </a:lnTo>
                <a:lnTo>
                  <a:pt x="0" y="0"/>
                </a:lnTo>
                <a:lnTo>
                  <a:pt x="0" y="2906331"/>
                </a:lnTo>
                <a:close/>
              </a:path>
            </a:pathLst>
          </a:custGeom>
          <a:solidFill>
            <a:srgbClr val="FFF0D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9"/>
          <p:cNvSpPr/>
          <p:nvPr/>
        </p:nvSpPr>
        <p:spPr>
          <a:xfrm>
            <a:off x="359994" y="4278681"/>
            <a:ext cx="6840220" cy="2906395"/>
          </a:xfrm>
          <a:custGeom>
            <a:avLst/>
            <a:gdLst/>
            <a:ahLst/>
            <a:cxnLst/>
            <a:rect l="l" t="t" r="r" b="b"/>
            <a:pathLst>
              <a:path w="6840220" h="2906395" extrusionOk="0">
                <a:moveTo>
                  <a:pt x="0" y="2906318"/>
                </a:moveTo>
                <a:lnTo>
                  <a:pt x="6840004" y="2906318"/>
                </a:lnTo>
                <a:lnTo>
                  <a:pt x="6840004" y="0"/>
                </a:lnTo>
                <a:lnTo>
                  <a:pt x="0" y="0"/>
                </a:lnTo>
                <a:lnTo>
                  <a:pt x="0" y="2906318"/>
                </a:lnTo>
                <a:close/>
              </a:path>
            </a:pathLst>
          </a:custGeom>
          <a:solidFill>
            <a:srgbClr val="FFF0D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9"/>
          <p:cNvSpPr/>
          <p:nvPr/>
        </p:nvSpPr>
        <p:spPr>
          <a:xfrm>
            <a:off x="359994" y="7425690"/>
            <a:ext cx="6840220" cy="2906395"/>
          </a:xfrm>
          <a:custGeom>
            <a:avLst/>
            <a:gdLst/>
            <a:ahLst/>
            <a:cxnLst/>
            <a:rect l="l" t="t" r="r" b="b"/>
            <a:pathLst>
              <a:path w="6840220" h="2906395" extrusionOk="0">
                <a:moveTo>
                  <a:pt x="0" y="2906318"/>
                </a:moveTo>
                <a:lnTo>
                  <a:pt x="6840004" y="2906318"/>
                </a:lnTo>
                <a:lnTo>
                  <a:pt x="6840004" y="0"/>
                </a:lnTo>
                <a:lnTo>
                  <a:pt x="0" y="0"/>
                </a:lnTo>
                <a:lnTo>
                  <a:pt x="0" y="2906318"/>
                </a:lnTo>
                <a:close/>
              </a:path>
            </a:pathLst>
          </a:custGeom>
          <a:solidFill>
            <a:srgbClr val="FFF0D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9"/>
          <p:cNvSpPr txBox="1">
            <a:spLocks noGrp="1"/>
          </p:cNvSpPr>
          <p:nvPr>
            <p:ph type="title"/>
          </p:nvPr>
        </p:nvSpPr>
        <p:spPr>
          <a:xfrm>
            <a:off x="551300" y="504669"/>
            <a:ext cx="6460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359994" y="4278681"/>
            <a:ext cx="68428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1A78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7556500" cy="1572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Google Shape;27;p1"/>
          <p:cNvSpPr txBox="1">
            <a:spLocks noGrp="1"/>
          </p:cNvSpPr>
          <p:nvPr>
            <p:ph type="body" idx="1"/>
          </p:nvPr>
        </p:nvSpPr>
        <p:spPr>
          <a:xfrm>
            <a:off x="2637891" y="4278681"/>
            <a:ext cx="4564964" cy="137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/>
          <a:p>
            <a:pPr marL="0" marR="1529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dirty="0">
                <a:latin typeface="Trunk-Regular" charset="0"/>
                <a:ea typeface="Trunk-Regular" charset="0"/>
                <a:cs typeface="Trunk-Regular" charset="0"/>
              </a:rPr>
              <a:t>Rhaca</a:t>
            </a:r>
            <a:endParaRPr dirty="0">
              <a:latin typeface="Trunk-Regular" charset="0"/>
              <a:ea typeface="Trunk-Regular" charset="0"/>
              <a:cs typeface="Trunk-Regular" charset="0"/>
            </a:endParaRPr>
          </a:p>
          <a:p>
            <a:pPr marL="0" marR="925830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Ar gyfer lefelu wyneb y pridd a chlirio cerrig ac ati.</a:t>
            </a:r>
            <a:endParaRPr sz="1600" dirty="0"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sp>
        <p:nvSpPr>
          <p:cNvPr id="28" name="Google Shape;28;p1"/>
          <p:cNvSpPr txBox="1">
            <a:spLocks noGrp="1"/>
          </p:cNvSpPr>
          <p:nvPr>
            <p:ph type="title"/>
          </p:nvPr>
        </p:nvSpPr>
        <p:spPr>
          <a:xfrm>
            <a:off x="425450" y="974232"/>
            <a:ext cx="6705600" cy="49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15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800" dirty="0">
                <a:latin typeface="Trunk-Regular" charset="0"/>
                <a:ea typeface="Trunk-Regular" charset="0"/>
                <a:cs typeface="Trunk-Regular" charset="0"/>
                <a:sym typeface="Arial"/>
              </a:rPr>
              <a:t>Beth mae e’n wneud a sut mae ei ddefnyddio?</a:t>
            </a:r>
            <a:endParaRPr sz="2800" dirty="0">
              <a:latin typeface="Trunk-Regular" charset="0"/>
              <a:ea typeface="Trunk-Regular" charset="0"/>
              <a:cs typeface="Trunk-Regular" charset="0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360000" y="4158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60000" y="7296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360000" y="146606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"/>
          <p:cNvSpPr txBox="1"/>
          <p:nvPr/>
        </p:nvSpPr>
        <p:spPr>
          <a:xfrm>
            <a:off x="2643931" y="1515940"/>
            <a:ext cx="4564964" cy="237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0325" rIns="0" bIns="0" anchor="t" anchorCtr="0">
            <a:spAutoFit/>
          </a:bodyPr>
          <a:lstStyle/>
          <a:p>
            <a:pPr marL="0" marR="114681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Rhaw fach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916305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Defnyddia’r rhaw fach i balu tyllau bach a symud pridd/compost</a:t>
            </a:r>
            <a:r>
              <a:rPr lang="cy-GB" sz="1600" dirty="0" smtClean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.</a:t>
            </a:r>
            <a:endParaRPr sz="1600" dirty="0" smtClean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</a:pPr>
            <a:endParaRPr sz="1650" dirty="0" smtClean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Times New Roman"/>
            </a:endParaRPr>
          </a:p>
          <a:p>
            <a:pPr marL="0" marR="10318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600" dirty="0" smtClean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Pan </a:t>
            </a: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fyddi di’n dal y rhaw fach, gwna’n siŵr bod y pig yn wynebu at y ddaear.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sp>
        <p:nvSpPr>
          <p:cNvPr id="33" name="Google Shape;33;p1"/>
          <p:cNvSpPr txBox="1"/>
          <p:nvPr/>
        </p:nvSpPr>
        <p:spPr>
          <a:xfrm>
            <a:off x="2643930" y="7425690"/>
            <a:ext cx="4556283" cy="161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3200" rIns="0" bIns="0" anchor="t" anchorCtr="0">
            <a:spAutoFit/>
          </a:bodyPr>
          <a:lstStyle/>
          <a:p>
            <a:pPr marL="0" marR="13836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Rhaw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1028700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Defnyddiol ar gyfer torri’r pridd yn ddarnau, palu tyllau mawr a symud pridd/compost.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1388955"/>
            <a:ext cx="201168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4094260"/>
            <a:ext cx="201168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7241270"/>
            <a:ext cx="201168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 descr="https://lh3.googleusercontent.com/3FFivHQxUC_E1YUZ0IMuhRZul1I1PTmt_zMvKykb7JK7DisMn9RXDdxn2LWJGezFcdcm04L2k_QOewRc4yBG_fgEvymRQglaXPE5xaVJfZ1gUFeRKVnGeBpO2X11og7D15uzzhLIc7vHg_wzwh_YADW7msk2k_TsasL6LZ1QNUJa55NXWG0E93w1etgWso2iVqeT8Cwh4-l4NWXa_Bl_BeoOmuG6EczA9pHMGDgn_r6vAQXys8iXTlnLwCqtY1liNC5ziKcWus6BSW6o6y0cNBtL6a-Y8A3iFLbnyVkK5K37kot049DOyu8t7AanVP9TJqHg8MuYVspVIKom3azkBApWYsjhb40FGEKEYeK64VjP5BdvtzXrmwFY4QI2plBlzUKLIMWnECgy0_POsa8sQX0EjY_JYT2SojljXkiLNkgnnq2laMc7EMPo7tlakKkG1FmrPdiZ4flJzeSH1ExIiyzmuvOnlQYE0ymsbNZnk2CHmvc6T3l3YBHuWIAVKzHADCQW-miei0Ig7B1LrJq7x50wnqPJNH_6LVdb5aTrd5raF8tNGDu57LkyYDf-dKz3UkKKcDkpgtooFDteY9tmLr9JJLzpWOExMBK_Ck0PXf9obNHQCbluFB6AM1fJOQSunvTTcsHiVtWrWOrKcuk-lVKTUgwKUNo=w457-h938-no"/>
          <p:cNvPicPr preferRelativeResize="0"/>
          <p:nvPr/>
        </p:nvPicPr>
        <p:blipFill rotWithShape="1">
          <a:blip r:embed="rId4">
            <a:alphaModFix/>
          </a:blip>
          <a:srcRect l="3432" t="21646" r="-3432" b="17178"/>
          <a:stretch/>
        </p:blipFill>
        <p:spPr>
          <a:xfrm>
            <a:off x="501650" y="1692876"/>
            <a:ext cx="1800000" cy="226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https://lh3.googleusercontent.com/_4WfRRHT8EGBVRMH-9tRh_SeW5mtfpgeYnIo1bCKZxWPznpB5jpRLQnCCfjgSDX9gnvRh0cwINfSpWtycR0NWbbS1P1HcDGCapkfiAeKZ4qu6qHhqfI99Q7KM5e78jD7S4OoMQCJo18xo6tcrc9al3IxhWTOdTmCDQ-m2y29FFoDPWFvckdUg692QjOEs5B6615VK_ayevU9M6HwzH1-VoebUqylQfEXME8LzuhX-bYKKwRljPXUFY02yxDDWHmONrS3A1IeiSJHlTL8VeRyX_7JGETvYvoWWdlsk5cvO7KqjgM8751GlVPxKizLW3Jjt0CychfNHeeb4QOGqk25EyE82Gwqpj_qCBi8JpOq5Q-xlI1Z2WEFdCdz-IJ5efwzMX50cyQ2ZmHPELYUg3dKsS2QWSltPbBoQwKrolCUunqY7C8X7IMv3Uf9CW3f9PPF9hdjTJlByfWDi12R0xoHjKp19bJe1wHr2PDeEvqwSMBtKmqTgcYrF4nsIRgmJRI0HbQAbUBII54uslFx8WOzNNxsVCZgWAwOBL9Jtt4G70FQHOEWXICecKygNVbQKgZC9NHtysIJRn5VCb7DX9VWyDCIrXKukq6t-wwzYlZAdnwPiCdx-ITKch7O-88QRSyQGsuAbL2fM67lNzkYSSl8Bx9829WmIFc=w457-h938-no"/>
          <p:cNvPicPr preferRelativeResize="0"/>
          <p:nvPr/>
        </p:nvPicPr>
        <p:blipFill rotWithShape="1">
          <a:blip r:embed="rId5">
            <a:alphaModFix/>
          </a:blip>
          <a:srcRect t="10317" b="15594"/>
          <a:stretch/>
        </p:blipFill>
        <p:spPr>
          <a:xfrm>
            <a:off x="508621" y="4364165"/>
            <a:ext cx="1795276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 descr="https://lh3.googleusercontent.com/ISfsyhuYv8jizXCJh_If4kg4ZH2Qxz_cu5OrvmfgM6R4pvfMtWibZ5-9CMYH_BHkh8MzmpifWqN-2xo7ehc4HfdDERWXW8iZD2gpj9itMHMNI5_Zi4iTJeLVI3lcUvvu425goJ07EOm9H6uybbaIIoPQdCR0xn2IiZHtDnWzSAAMNIev-lkvlP2UfoF6OXz9_eqwteoGmLA8p3q85O-MZRZw8gFnm1XnyhEnGp6d2VXsorWLFwuw7J0waRJP0OxKUC5F0qDN-lJxRgf31ZO_BOwVHzl0XbPUs9QE7XJ67978I9ZN4J72yVCTmJeli1lCvN8f-uGabFLXmW-miIF6Oy-AM_DNImnv1gqzG6jWXB4nWMJ8oQtVDn_GjzLW1d3b1njDE8rsuWlBsnPfEvQQpWVUJbJcfgLXypoi8DkmX8JwZARZ762KtkiutjDvPZ9-7_UyUAQoXVMHwwNXIqHEZjxN9QJQVn_0yVmWxvfTnHiX2RKt-IdxxX6q-FDbjG6e8hqBX_DD883bQ6PSj7H5iIatkhM3VgBwtAtihm_XZUKmbb45_dK7IXxtpI4JHf_bj-336Ewp9rIDRpYLplczenmfHs7dp53y7OELquHZckso95j0n0MEYI18Oj_9KQFIMjlDUUbvzhd44hUFem-S_hb27fMI3Kc=w457-h938-no"/>
          <p:cNvPicPr preferRelativeResize="0"/>
          <p:nvPr/>
        </p:nvPicPr>
        <p:blipFill rotWithShape="1">
          <a:blip r:embed="rId6">
            <a:alphaModFix/>
          </a:blip>
          <a:srcRect t="9307" r="1575" b="7055"/>
          <a:stretch/>
        </p:blipFill>
        <p:spPr>
          <a:xfrm>
            <a:off x="501650" y="7502763"/>
            <a:ext cx="1800000" cy="274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3778250" y="114652"/>
            <a:ext cx="3705909" cy="757798"/>
            <a:chOff x="11124652" y="458181"/>
            <a:chExt cx="3705909" cy="75779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652" y="523009"/>
              <a:ext cx="537048" cy="6239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115" y="458181"/>
              <a:ext cx="1036178" cy="7176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969" y="483959"/>
              <a:ext cx="1427592" cy="7320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body" idx="1"/>
          </p:nvPr>
        </p:nvSpPr>
        <p:spPr>
          <a:xfrm>
            <a:off x="2635250" y="4278681"/>
            <a:ext cx="4567605" cy="186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/>
          <a:p>
            <a:pPr marL="0" marR="660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dirty="0">
                <a:latin typeface="Trunk-Regular" charset="0"/>
                <a:ea typeface="Trunk-Regular" charset="0"/>
                <a:cs typeface="Trunk-Regular" charset="0"/>
              </a:rPr>
              <a:t>Hof arddio</a:t>
            </a:r>
            <a:endParaRPr dirty="0">
              <a:latin typeface="Trunk-Regular" charset="0"/>
              <a:ea typeface="Trunk-Regular" charset="0"/>
              <a:cs typeface="Trunk-Regular" charset="0"/>
            </a:endParaRPr>
          </a:p>
          <a:p>
            <a:pPr marL="0" marR="801370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Ar gyfer rheoli chwyn drwy eu tynnu o’r pridd. Rho wyneb fflat yr hof y tu ôl i’r chwyn a gwthio ymlaen i dorri drwy’r pridd.</a:t>
            </a:r>
            <a:endParaRPr sz="1600" dirty="0"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2632608" y="7425690"/>
            <a:ext cx="4567606" cy="161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/>
          <a:p>
            <a:pPr marL="0" marR="7092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Siswrn tocio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942975" lvl="0" indent="0" algn="l" rtl="0">
              <a:lnSpc>
                <a:spcPct val="100000"/>
              </a:lnSpc>
              <a:spcBef>
                <a:spcPts val="1639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Ar gyfer tocio coed ffrwythau, llwyni a phlanhigion eraill y gallai fod angen eu torri nôl.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360000" y="4158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60000" y="7296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 txBox="1"/>
          <p:nvPr/>
        </p:nvSpPr>
        <p:spPr>
          <a:xfrm>
            <a:off x="2632608" y="1650657"/>
            <a:ext cx="4567605" cy="162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0325" rIns="0" bIns="0" anchor="t" anchorCtr="0">
            <a:spAutoFit/>
          </a:bodyPr>
          <a:lstStyle/>
          <a:p>
            <a:pPr marL="0" marR="3790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Fforch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845819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Mae fforch yn cael ei defnyddio i falu’r pridd, i chwynnu ardaloedd mawr a hidlo cerrig ac ati o’r pridd.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pic>
        <p:nvPicPr>
          <p:cNvPr id="51" name="Google Shape;5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4094260"/>
            <a:ext cx="201168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7241270"/>
            <a:ext cx="201168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" descr="https://lh3.googleusercontent.com/9ZHQeuGaC4JlKgjY-fPkWu4W3B7J9TGtbOzWbo9kNtJzLmWFqw3TMhQntRbmadZmVr_U3I627A_neeq83d9ZpIrc8h-izdm17VtMpO4mowz1eUWI5n3h38KByrpfq8aUnBIRI9Pe7KZigXBvD4e5BrF3uXAlhG3QB6wtwzB7-3OHMHC20sj7TsSAZjxrV1B0-_167El_mC3J4zXcknteJ1lBQmA3_fmy1RV6fwG9k7IfUk40KH_rfSGOONy-8MTeIoSyJB8AyLLDcmhc8vwb5bW-9ilpKpKKRXecD7vazJr16Twtu99_2NyuA5M7JTgkhvJrVWZjfCw6065M_jFnFrLHmNumvYA0dbKcCIOsdazMu1QCdMO9RbUPmm-0w9pf0vNIs7_pyrEtBIfJUrw98J3dYSKYbT8dOQda6fbF_F_26z4pUZhqs0AvxBBQQuEs3fn3xGg3hpQLXrUe8PCjLUc08MqFenK5Ps2-ePfjG2vAGXYrdxADpnyekCmZz26pEa6huigE8ZHr7nikry-_W5H2o4CbnHWoJwyH9gHRbvKl29DBZFjrYXelW7nLeiE8VYZOWGekYTozs2UvitkG-MmQP4DtNTqHN8nz_uISeRGw0b_g2-aI43SOYtTPA1HxoPuMVRdD82PmUsei1MuRm41U-SmLVCE=w457-h938-no"/>
          <p:cNvPicPr preferRelativeResize="0"/>
          <p:nvPr/>
        </p:nvPicPr>
        <p:blipFill rotWithShape="1">
          <a:blip r:embed="rId4">
            <a:alphaModFix/>
          </a:blip>
          <a:srcRect l="1575" t="32391" b="7391"/>
          <a:stretch/>
        </p:blipFill>
        <p:spPr>
          <a:xfrm>
            <a:off x="501650" y="1717589"/>
            <a:ext cx="1800000" cy="222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" descr="https://lh3.googleusercontent.com/bS9T7VsrNQtxjzXlzqvP5g_n4xJZRPNWin_0qxd7dGsLSI6DVCh48EZOeMqgSeWmF_L9mbMkiYkIztLfDSw8cekSpoa20mKaISl8pJqo56AN6PovyrW544VQ3qWdbaPK5qGUP2K00EK1XOv705zTaaVBhrxykP2B7_HO2NtZfKszxNqExKWV087Ah-dS2u3pQ5DMdQ1uzruZ3hTThCoGzjDexhBWtw9vULwErsfP6Hy6evXGRYd9Br3O1TVE_89I8o8BPqvvF4xpHtZtdh1TC47aromtqWxTnFuo0Pmaq6Mjg1fZL4aKxdhHdPcWx6lx6NvWWUvZCldyu5IJUDurqVA9T2TThR2AftIavzqm4IYZMM6SApEmTNuFhze4KJnF9rIeSbflk0XQq3OeC_XkEoolz0FTEzCxAKtvqVofNYGgsuIMLH6GWCFC23yBGQr5rh5T9uDgh29Ky5cWnwS6BQQb7rJb08RMQOvA26BlHe9LXyJxoiubmowJQ4xw3b4E1cvuqNDQJTiGxgKpQpgTSPlJfeJYJjhXm_gJfHJ7Cg5lfUGEuAbV2yFUTfSgUCnbvWDJvQNGYZjnKizc0lEXmXE0r4BALaytnCm6Npf09mMC3GPbwYugVZp96DrAFaniyDC_W7pDkU7HGCpev26H2rUy8lze7ag=w457-h938-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013" y="4363300"/>
            <a:ext cx="1800000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 descr="https://lh3.googleusercontent.com/FIpWhdGULn-ZFns2F4fHOUgsgHHDdXMTPlNaGPaq-hOGQj7F877i74t0gEIv7tnpSX1eDM1J5w4PzgkTe42-1IKpuimOYt7lhjGhLc8GgkRc7Mh9Ya0vDwvAMUge9kOhap-BDjtNMp_Z2iC86NBrRCgjgaKKJKuki2ej8v1Oge6wWQG4_rCY6Mr_NWzWwEcbOC8wPJ9qfMyHn-qN9MxigNdJsi2kVH1lBVDXQELIONCA_wy0V4pB8kXNv6O21Lu4cl7rBEpAoIL8GMLISP2cMcJAW57pA8bLyzwP_JSxczJ6oRACwDc7-XDOpl03IjJB1aCypKVDVQxB8UWDS7_zTnuVX5e5GfmK-C5rL_QgwASXUTsw61tQC6evKIz7Kr9Hcjj_9U1gzRUMRMPrltYO2aUeRoL2S95XagkPO1gNJz0OUmH5CxcWX7lG1SIYpHjvGklZc2t604swPNx1UT-LfCI9EbNPGFTCMVxc4flgpm0gGsd_F6rUhNq2IdDr6A-70bCZzbTySeq06Pn4REcGZclC1JzRwU8iwm5JcC___OyvnFw9lat5x1W4I7inVZ-DD-K0-NCWbgs2gbrakE46NJ5Holgb7lwfo96F0xLSnWtQgguBrd6wVPR_X8ukIa7j_ATAmHjRSeHx6dQj46j0eh8kgb8G1do=w457-h938-no"/>
          <p:cNvPicPr preferRelativeResize="0"/>
          <p:nvPr/>
        </p:nvPicPr>
        <p:blipFill rotWithShape="1">
          <a:blip r:embed="rId6">
            <a:alphaModFix/>
          </a:blip>
          <a:srcRect t="18730" b="7390"/>
          <a:stretch/>
        </p:blipFill>
        <p:spPr>
          <a:xfrm>
            <a:off x="500013" y="7518152"/>
            <a:ext cx="1800000" cy="273550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7556500" cy="1572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28;p1"/>
          <p:cNvSpPr txBox="1">
            <a:spLocks noGrp="1"/>
          </p:cNvSpPr>
          <p:nvPr>
            <p:ph type="title"/>
          </p:nvPr>
        </p:nvSpPr>
        <p:spPr>
          <a:xfrm>
            <a:off x="425450" y="974232"/>
            <a:ext cx="6705600" cy="49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>
              <a:lnSpc>
                <a:spcPct val="115666"/>
              </a:lnSpc>
            </a:pPr>
            <a:r>
              <a:rPr lang="cy-GB" sz="2800" dirty="0">
                <a:latin typeface="Trunk-Regular" charset="0"/>
                <a:ea typeface="Trunk-Regular" charset="0"/>
                <a:cs typeface="Trunk-Regular" charset="0"/>
                <a:sym typeface="Arial"/>
              </a:rPr>
              <a:t>Beth mae e’n wneud a sut mae ei ddefnyddio?</a:t>
            </a:r>
            <a:endParaRPr sz="2800" dirty="0"/>
          </a:p>
        </p:txBody>
      </p:sp>
      <p:sp>
        <p:nvSpPr>
          <p:cNvPr id="18" name="Google Shape;31;p1"/>
          <p:cNvSpPr/>
          <p:nvPr/>
        </p:nvSpPr>
        <p:spPr>
          <a:xfrm>
            <a:off x="360000" y="146606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1388955"/>
            <a:ext cx="201168" cy="146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778250" y="114652"/>
            <a:ext cx="3705909" cy="757798"/>
            <a:chOff x="11124652" y="458181"/>
            <a:chExt cx="3705909" cy="75779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652" y="523009"/>
              <a:ext cx="537048" cy="62396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115" y="458181"/>
              <a:ext cx="1036178" cy="7176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969" y="483959"/>
              <a:ext cx="1427592" cy="7320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body" idx="1"/>
          </p:nvPr>
        </p:nvSpPr>
        <p:spPr>
          <a:xfrm>
            <a:off x="2654928" y="4278681"/>
            <a:ext cx="4547927" cy="161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dirty="0">
                <a:latin typeface="Trunk-Regular" charset="0"/>
                <a:ea typeface="Trunk-Regular" charset="0"/>
                <a:cs typeface="Trunk-Regular" charset="0"/>
              </a:rPr>
              <a:t>Menig garddio</a:t>
            </a:r>
            <a:endParaRPr dirty="0">
              <a:latin typeface="Trunk-Regular" charset="0"/>
              <a:ea typeface="Trunk-Regular" charset="0"/>
              <a:cs typeface="Trunk-Regular" charset="0"/>
            </a:endParaRPr>
          </a:p>
          <a:p>
            <a:pPr marL="0" marR="747395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I warchod dy ddwylo pan fyddi di’n cyffwrdd â’r pridd a’r planhigion. Yn arbennig o ddefnyddiol i godi chwyn!</a:t>
            </a:r>
            <a:endParaRPr sz="1600" dirty="0"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360000" y="4158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360000" y="7296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2654928" y="1588877"/>
            <a:ext cx="4476121" cy="162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03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Teclyn hogi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1058545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Gall offer golli eu min. Defnyddia hwn i roi min arnyn nhw eto a’u cadw nhw mewn cyflwr da.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2652286" y="7425690"/>
            <a:ext cx="4547927" cy="161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3200" rIns="0" bIns="0" anchor="t" anchorCtr="0">
            <a:spAutoFit/>
          </a:bodyPr>
          <a:lstStyle/>
          <a:p>
            <a:pPr marL="0" marR="2603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Pegiau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929005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Defnyddia’r rhain i gadw dy fenig mewn parau ac i’w hongian yn y tŷ gwydr.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4094260"/>
            <a:ext cx="201168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7241270"/>
            <a:ext cx="201168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" descr="https://lh3.googleusercontent.com/rxDZU4EA2v2OXsNfjBVF9OxuIsUI9PUsCes2XegQERe1lSVMlG5IFD2_zYHqkHxVawRzWu5w_c162HynyZj_5Jog8bBAerSrQt53B6zgh6JosDDL1ZgXkI68svwBG3Nt17SN1lS9lURMMVw4GhOiRVR8HBiazAVBXQgdBHrGJQegnTyzE77M18nHSePDh8Pe7xpTXyf8VhQIeo300gy0UgoOXxPnwyaSJy3XN1qoYYObGtZcWfypAB7TJDJubeMOeaXNlrqIiDCe4tkJcGPVefB6lEpNxJ2fO1gV_oDwn8Pme54y4yX9RO0u15cjqZ2VAVuG4YMYxOKuc3C4K0pY7apLpDePpzbnJFdBGIuotwdEZncauYvvWMXu9YYSOgUecMrasLFeMhb2BgFLBfbW5itgNLUvwcZ4Ljrj-JCiG7oUXNjWFUAAmJ3V8Xc3c23jqZFPDbUQfkHSuScHxwraNuqvMVlMIe3ijdOevSAz0hxvUwMTG-EiID_OoiMJrfKvM5CYhsqCVFEL-SFL0QuuSr3NsdnAy1BvC9CUUdX1FVUqMyDBYq0WmQLMUWH6pU31FQ3Qz2Ii2U_fcquNhI8lSDk1oicDr0BKd8cCXeYGr3XPjlmGvqipmIakKllZUrqiu1a_75KoOS53KuMuk5P_GpPdhIbUILQ=w457-h938-no"/>
          <p:cNvPicPr preferRelativeResize="0"/>
          <p:nvPr/>
        </p:nvPicPr>
        <p:blipFill rotWithShape="1">
          <a:blip r:embed="rId4">
            <a:alphaModFix/>
          </a:blip>
          <a:srcRect l="-230" t="26049" r="230" b="13211"/>
          <a:stretch/>
        </p:blipFill>
        <p:spPr>
          <a:xfrm>
            <a:off x="501650" y="1643452"/>
            <a:ext cx="1800000" cy="224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 descr="https://lh3.googleusercontent.com/-Ffgr8BVnwgTMB5aBVWQB3pOH-RGQkxXsFeTBtxP-HbSobhWaf2ljdBF1jJk8MmdcBEw_dqndNENkFxuprlGQd_f2UzyoLc81cH7EGAjFemrcpqm4D-CDjv196qjezW-GnOPNP9W8dT3pC7aVR5q3fMa1aur_Yuz86ThLek5ue65sGTD65iV6oZf0KaePtbWRUiBxzleLkK16kaB7McmICU1OhaZJbjb2d-OXj1nh2PQ1ps9C16apzepiQNQGyNtpR6OWXoOBdlSUPVAclsUzSevghFzwQAIU5Z6c26ra9PpbqNLLbl_NO12yoKM1g8qTYraiUcq5YzVYLiGRXm01Qdu_m_eHyxa8NVCEuDYoUhLNQichzX921yY6ZYXNKvVlzve0pYnZBCb996Vvu5rGZ2f0azFtMzZ6tgXhDd0IzFC3tpDhFZcJdwu2nh9VQX8A1TYPJASkD6ML3VRgDUBURN1EujkeuFi_P0jiTcT0tE1C8_0zYbhhs2DYmXZBNOUlfXM0onwfr7WnAqTDBJjUMX3RPaqZWRwShjj33DHOYpyzyH_S6rBPpwZ8WQxOkLxzh49ogPXcnoVi_9QJ7jC9r75JjLz-PZp03aaJI6keoLaj9RHi4_nxYJfvg6bf1CTifhTKZ7ZpfdiPHlBT3TLwuxSTj_KnjA=w457-h938-no"/>
          <p:cNvPicPr preferRelativeResize="0"/>
          <p:nvPr/>
        </p:nvPicPr>
        <p:blipFill rotWithShape="1">
          <a:blip r:embed="rId5">
            <a:alphaModFix/>
          </a:blip>
          <a:srcRect t="10498" b="15621"/>
          <a:stretch/>
        </p:blipFill>
        <p:spPr>
          <a:xfrm>
            <a:off x="501650" y="4363792"/>
            <a:ext cx="1800000" cy="273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 descr="https://lh3.googleusercontent.com/mNakW42FZ9wP8CucK9HIlqNgFKT77f9MwzjTXYZpQwfQs2gQWZzhVi4qrHQP-7tgQ0H-fZPAaGC38nrEHaXLOftDomECJTq1DOxVrm_88t3gViN9NNtJNhfG5YzDdj4OUKlkl2IHIM8VRZ7TSivhMDn4KCh2s72bwmb7MtkFsdFlIXcV2WGVJaDOvS33zdtmD_ty_Rw5SfGCMTmB7aJOplvHPFwIjMQ1JJ4pJf63Ln5pmZt9vZ7HPKaU26w_dNZQaCvFLJWFgbBuN1ToZ4atMV092mRDXbdlLmoFa-cxGhJBrU2bGnyyrIDGkj04DMMoy7yLGUfSkyLrHXvgnKzHGyvnse5B9b0WIyEihu1MwDTbCigLtjceifWLKxgSD7UoyqKi5CQPfl__wpT0FX7vBaoksUWOoJn_5y16eTYnO3YrDCDJ18wA2HXiY3gyD1F6aC3bN-DNVTFrk3FcTHe-Mk0cSruR6cZ950ZWurnrLkC-f24o-LcTJAGC6Z-dmNmjg9vqlxIdCRJ2pMNGS3Z5R61V96zDAti8aqoWBkV2I36h1HY21aJnPa0DYuLHnIRunJInvdK7wLREhepGPVQrsz6ICnPgYUsDMPJy9-tQ5oWwivat4NLMHHVkcP-0G_cHNpyfexSRW3bg8Xc0WPriULePz7IwA5A=w457-h938-no"/>
          <p:cNvPicPr preferRelativeResize="0"/>
          <p:nvPr/>
        </p:nvPicPr>
        <p:blipFill rotWithShape="1">
          <a:blip r:embed="rId6">
            <a:alphaModFix/>
          </a:blip>
          <a:srcRect t="6032" b="19738"/>
          <a:stretch/>
        </p:blipFill>
        <p:spPr>
          <a:xfrm>
            <a:off x="481971" y="7519667"/>
            <a:ext cx="1800000" cy="2748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7556500" cy="1572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28;p1"/>
          <p:cNvSpPr txBox="1">
            <a:spLocks noGrp="1"/>
          </p:cNvSpPr>
          <p:nvPr>
            <p:ph type="title"/>
          </p:nvPr>
        </p:nvSpPr>
        <p:spPr>
          <a:xfrm>
            <a:off x="425450" y="974232"/>
            <a:ext cx="6705600" cy="49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>
              <a:lnSpc>
                <a:spcPct val="115666"/>
              </a:lnSpc>
            </a:pPr>
            <a:r>
              <a:rPr lang="cy-GB" sz="2800" dirty="0">
                <a:latin typeface="Trunk-Regular" charset="0"/>
                <a:ea typeface="Trunk-Regular" charset="0"/>
                <a:cs typeface="Trunk-Regular" charset="0"/>
                <a:sym typeface="Arial"/>
              </a:rPr>
              <a:t>Beth mae e’n wneud a sut mae ei ddefnyddio?</a:t>
            </a:r>
            <a:endParaRPr sz="2800" dirty="0"/>
          </a:p>
        </p:txBody>
      </p:sp>
      <p:sp>
        <p:nvSpPr>
          <p:cNvPr id="18" name="Google Shape;31;p1"/>
          <p:cNvSpPr/>
          <p:nvPr/>
        </p:nvSpPr>
        <p:spPr>
          <a:xfrm>
            <a:off x="360000" y="146606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1388955"/>
            <a:ext cx="201168" cy="146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778250" y="114652"/>
            <a:ext cx="3705909" cy="757798"/>
            <a:chOff x="11124652" y="458181"/>
            <a:chExt cx="3705909" cy="75779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652" y="523009"/>
              <a:ext cx="537048" cy="62396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115" y="458181"/>
              <a:ext cx="1036178" cy="7176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969" y="483959"/>
              <a:ext cx="1427592" cy="7320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body" idx="1"/>
          </p:nvPr>
        </p:nvSpPr>
        <p:spPr>
          <a:xfrm>
            <a:off x="2635250" y="4278681"/>
            <a:ext cx="4567605" cy="190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/>
          <a:p>
            <a:pPr marL="0" marR="363220" indent="0"/>
            <a:r>
              <a:rPr lang="cy-GB" dirty="0">
                <a:latin typeface="Trunk-Regular" charset="0"/>
                <a:ea typeface="Trunk-Regular" charset="0"/>
                <a:cs typeface="Trunk-Regular" charset="0"/>
              </a:rPr>
              <a:t>Peipen </a:t>
            </a:r>
            <a:r>
              <a:rPr lang="cy-GB" dirty="0" smtClean="0">
                <a:latin typeface="Trunk-Regular" charset="0"/>
                <a:ea typeface="Trunk-Regular" charset="0"/>
                <a:cs typeface="Trunk-Regular" charset="0"/>
              </a:rPr>
              <a:t>ddW</a:t>
            </a:r>
            <a:r>
              <a:rPr lang="cy-GB" dirty="0" smtClean="0">
                <a:latin typeface="Trunk-Regular" charset="0"/>
                <a:ea typeface="Trunk-Regular" charset="0"/>
                <a:cs typeface="Trunk-Regular" charset="0"/>
              </a:rPr>
              <a:t>r</a:t>
            </a:r>
          </a:p>
          <a:p>
            <a:pPr marL="0" marR="3632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y-GB" sz="1600" dirty="0">
              <a:solidFill>
                <a:srgbClr val="58595B"/>
              </a:solidFill>
              <a:latin typeface="Trunk-Regular" charset="0"/>
              <a:ea typeface="Trunk-Regular" charset="0"/>
              <a:cs typeface="Trunk-Regular" charset="0"/>
              <a:sym typeface="Open Sans SemiBold"/>
            </a:endParaRPr>
          </a:p>
          <a:p>
            <a:pPr marL="0" marR="3632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600" dirty="0" smtClean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Cysyllta’r </a:t>
            </a: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be</a:t>
            </a:r>
            <a:r>
              <a:rPr lang="cy-GB" sz="1600" dirty="0">
                <a:solidFill>
                  <a:srgbClr val="58595B"/>
                </a:solidFill>
                <a:latin typeface="Trunk-Regular" charset="0"/>
                <a:ea typeface="Trunk-Regular" charset="0"/>
                <a:cs typeface="Trunk-Regular" charset="0"/>
                <a:sym typeface="Open Sans SemiBold"/>
              </a:rPr>
              <a:t>i</a:t>
            </a: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pen gyda dy dap tu allan a’i defnyddio i ddyfrio’r planhigion. Defnyddia’r gwahanol ddewisiadau chwistrellu i newid cryfder y dŵr.</a:t>
            </a:r>
            <a:endParaRPr sz="1600" dirty="0"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360000" y="4158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360000" y="7296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2635250" y="1440592"/>
            <a:ext cx="4564964" cy="138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0325" rIns="0" bIns="0" anchor="t" anchorCtr="0">
            <a:spAutoFit/>
          </a:bodyPr>
          <a:lstStyle/>
          <a:p>
            <a:pPr marL="0" marR="10166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Bwced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1186815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Ar gyfer symud deunyddiau o gwmpas dy ardd.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2632608" y="7425690"/>
            <a:ext cx="4567605" cy="1118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3200" rIns="0" bIns="0" anchor="t" anchorCtr="0">
            <a:spAutoFit/>
          </a:bodyPr>
          <a:lstStyle/>
          <a:p>
            <a:pPr marL="0" marR="6731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Can </a:t>
            </a:r>
            <a:r>
              <a:rPr lang="cy-GB" sz="3000" dirty="0" smtClean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dwr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5L ac 1.5L ar gyfer dyfrio dy blanhigion.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4094260"/>
            <a:ext cx="201168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7241270"/>
            <a:ext cx="201168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4" descr="https://lh3.googleusercontent.com/pqwinwO0JqTxe7CAAZafvK2GswvTRn4Ig3s8rTNFsJFPXFNx6qtB0Ms8_Eg7_lPKmF5a1piTkh6qxplsKpW9ShW5oPFNG17HPV5YElMogFX3X2-8m_JQgBdP78kR0opnzSwgTZs9qGl9m9_qOMg6csAqRVBFerihQeORx-A5E6Sh_lc3coHI_24gcvH3kCfOnEjp9Q_vB0jnzZ2WVCUPj0u8GhddgPVy9Q6Fjf3quGzuh7DMvUGeVhH9ulxuG_BLWuMDnJaRj_52zQcNmRH52EID4nI0psHLgyX-VIqkNjHQ7fAB6l0b0XVZu0EQPZZgofINDxrotIZrwNQ4EZH22eEC8sgBpmB7WDiUJHWl2Yo61nPDu4qIr3b6C6rWqKxVYFFLsjRYIejkAeITEtokCdsMQZ6D1G55rkkCMooUm4Z39jHninw83szQxfAo3aU878_0s9EniN_qOScGnKiieBNV4ZEIoqiu37KOwcS-f4HB7wfu-OLAyjlZ7pD6c49CACy1NhpWlltlT6DoMuxVq5BMir6aGyFkM4m3t4jxUcGRk39-X5y49P7pM7c1ksBvNBYwNk86Orrjd3LR5n6czS1c5r-hEs8ZL2f0A79X1zSMH5ONBbb95ch1RqorUdIMPk7Q0BY0rwGyHPDw_2ecW5VyMwbo9lw=w457-h938-no"/>
          <p:cNvPicPr preferRelativeResize="0"/>
          <p:nvPr/>
        </p:nvPicPr>
        <p:blipFill rotWithShape="1">
          <a:blip r:embed="rId4">
            <a:alphaModFix/>
          </a:blip>
          <a:srcRect l="2059" t="16788" r="-2059" b="20906"/>
          <a:stretch/>
        </p:blipFill>
        <p:spPr>
          <a:xfrm>
            <a:off x="501650" y="1668162"/>
            <a:ext cx="1800000" cy="2306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4" descr="https://lh3.googleusercontent.com/jEfDAD4Zk5y7H5hU_8vnClhWmza4wwNyJDzakPDLNz4h9Kdlnb8YvBBVmyzzAWQW-d9f2eUBbp9zjncdW2JsrQztEjZZEX1IBUQqDqU-rivau4W2Yg3W40kuvADSxM12hqhDn6aOqYtnxXXRMtK4E0LZGikN-py9mJMrHin3nyjwVLgUGelvxAJyZ1juSOMRHj7cCgguvaMXA8WSMV1xs_Cv4OgZSwrreuKLsSv16I754I1hl8qyYuHoG9YOj46DmHFWI3qWDMhJSyJAAqRkvjSzKvlp4s-Pq5sbZrTfha5zg7l-VbDfxaoTr4rWYKf2Si3u_Sx-fYBS0BMdwIKRIBN0I-UihGIxq02Y3CHJSewtt8AoqxaoiY_zkMVcMeSmkX5VawUgvikSZ0nmCKkQaxJFw-K4yLEjnafrWZZkH_Sd8SpYQAfovcMDM5-4j1k66OFeTGFQNhCC7tvuxrScbY-dOwe7SBm7edv-ClUyN3BYzBqAbCUJI8i5_R2RpqkNiDUms3M-_mNy3bHo0o4A6aBPcXj4r-pVjfdK1L__bIazIb8RJ7qfGCDpu2aua6VgwBYHiGT_xfNL3XWgWDaMNKo3l-v92Vi-hbU0LW3c2nzIgBuhNaGAngJGw8v_bmTGI90bY9rw5NU0QzAIsdddKwXGr74Cns0=w457-h938-no"/>
          <p:cNvPicPr preferRelativeResize="0"/>
          <p:nvPr/>
        </p:nvPicPr>
        <p:blipFill rotWithShape="1">
          <a:blip r:embed="rId5">
            <a:alphaModFix/>
          </a:blip>
          <a:srcRect t="8440" b="17680"/>
          <a:stretch/>
        </p:blipFill>
        <p:spPr>
          <a:xfrm>
            <a:off x="501650" y="4356100"/>
            <a:ext cx="1800000" cy="273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 descr="https://lh3.googleusercontent.com/ONKvd1YglQ0A8ny1GOzCqW-LkMvwe44-YuJTWZBO-NWTanLdZCs20ZvvkylEpIWZgcFYUsA6ovFrsFkju34mBJUorGUKpaQgvNNIvaktkFm19q30YzeWkhBGp-cFSAZpY-qHJGyFevgnIZjPo2e3TGvJPtKBnYz6VqXE9rf3o9YEhYK5t6h-1TteLECezDYvAQgknKPCcNQVlXpAb7VJ9X5U_xaTH8WH54ox8LCDQ5oWLv3PIsMPAG6de0hLlDQL0MYCwnf57lj9Rw4S8CbW0_jINEukRAffSjIjdjyXd8RdJzpWQKsfagl290FAbSHBmEeu9liDTZf1jCkYqSIVlTYLf57Q6zrlrWScCu2xPgFjlGGWeTvSJQ6Sa412ms0Y_TRQtMMD37sCW_er7nlWGMafwgUgoe8Mh2T4siBVWeSnceGIsHHovPdDrHnUOvVATHuNN1LA4EF2B58087cdIHE5ANjZsZrir_MVGcbs0LJLAkvQ2lAM944t2FY0FIN4FD0vOT0e9yzpoeRdM2dBEWvWPhkvZFTkBgLRF55ViMH2WXLT7UZJvvcxPaYr9YozLRQEZxBBpWf8ED6hwMyi_48hp6TKZzaSqix_hY9s1gpg0zGKgLhpe3Tq_FRhuYW548dADum2Q6dekxhgpfA544BKISnugkg=w457-h938-no"/>
          <p:cNvPicPr preferRelativeResize="0"/>
          <p:nvPr/>
        </p:nvPicPr>
        <p:blipFill rotWithShape="1">
          <a:blip r:embed="rId6">
            <a:alphaModFix/>
          </a:blip>
          <a:srcRect l="6191" t="34771" r="20687" b="11219"/>
          <a:stretch/>
        </p:blipFill>
        <p:spPr>
          <a:xfrm>
            <a:off x="501650" y="7518695"/>
            <a:ext cx="1800000" cy="273501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7556500" cy="1572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28;p1"/>
          <p:cNvSpPr txBox="1">
            <a:spLocks noGrp="1"/>
          </p:cNvSpPr>
          <p:nvPr>
            <p:ph type="title"/>
          </p:nvPr>
        </p:nvSpPr>
        <p:spPr>
          <a:xfrm>
            <a:off x="425450" y="974232"/>
            <a:ext cx="6705600" cy="49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>
              <a:lnSpc>
                <a:spcPct val="115666"/>
              </a:lnSpc>
            </a:pPr>
            <a:r>
              <a:rPr lang="cy-GB" sz="2800" dirty="0">
                <a:latin typeface="Trunk-Regular" charset="0"/>
                <a:ea typeface="Trunk-Regular" charset="0"/>
                <a:cs typeface="Trunk-Regular" charset="0"/>
                <a:sym typeface="Arial"/>
              </a:rPr>
              <a:t>Beth mae e’n wneud a sut mae ei ddefnyddio?</a:t>
            </a:r>
            <a:endParaRPr sz="2800" dirty="0"/>
          </a:p>
        </p:txBody>
      </p:sp>
      <p:sp>
        <p:nvSpPr>
          <p:cNvPr id="18" name="Google Shape;31;p1"/>
          <p:cNvSpPr/>
          <p:nvPr/>
        </p:nvSpPr>
        <p:spPr>
          <a:xfrm>
            <a:off x="360000" y="146606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1388955"/>
            <a:ext cx="201168" cy="146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778250" y="114652"/>
            <a:ext cx="3705909" cy="757798"/>
            <a:chOff x="11124652" y="458181"/>
            <a:chExt cx="3705909" cy="75779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652" y="523009"/>
              <a:ext cx="537048" cy="62396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115" y="458181"/>
              <a:ext cx="1036178" cy="7176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969" y="483959"/>
              <a:ext cx="1427592" cy="732020"/>
            </a:xfrm>
            <a:prstGeom prst="rect">
              <a:avLst/>
            </a:prstGeom>
          </p:spPr>
        </p:pic>
      </p:grpSp>
      <p:sp>
        <p:nvSpPr>
          <p:cNvPr id="24" name="Google Shape;78;p4"/>
          <p:cNvSpPr txBox="1">
            <a:spLocks/>
          </p:cNvSpPr>
          <p:nvPr/>
        </p:nvSpPr>
        <p:spPr>
          <a:xfrm>
            <a:off x="3944754" y="4184259"/>
            <a:ext cx="819537" cy="49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1A78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363220" indent="0" algn="ctr" fontAlgn="t"/>
            <a:r>
              <a:rPr lang="cy-GB" sz="1800" dirty="0" smtClean="0">
                <a:latin typeface="Trunk-Regular" charset="0"/>
                <a:ea typeface="Trunk-Regular" charset="0"/>
                <a:cs typeface="Trunk-Regular" charset="0"/>
              </a:rPr>
              <a:t>^</a:t>
            </a:r>
            <a:endParaRPr lang="cy-GB" sz="1600" dirty="0" smtClean="0">
              <a:solidFill>
                <a:srgbClr val="58595B"/>
              </a:solidFill>
              <a:latin typeface="Trunk-Regular" charset="0"/>
              <a:ea typeface="Trunk-Regular" charset="0"/>
              <a:cs typeface="Trunk-Regular" charset="0"/>
              <a:sym typeface="Open Sans SemiBold"/>
            </a:endParaRPr>
          </a:p>
        </p:txBody>
      </p:sp>
      <p:sp>
        <p:nvSpPr>
          <p:cNvPr id="25" name="Google Shape;78;p4"/>
          <p:cNvSpPr txBox="1">
            <a:spLocks/>
          </p:cNvSpPr>
          <p:nvPr/>
        </p:nvSpPr>
        <p:spPr>
          <a:xfrm>
            <a:off x="3368481" y="7328422"/>
            <a:ext cx="819537" cy="49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1A78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363220" indent="0" algn="ctr" fontAlgn="t"/>
            <a:r>
              <a:rPr lang="cy-GB" sz="1800" dirty="0" smtClean="0">
                <a:latin typeface="Trunk-Regular" charset="0"/>
                <a:ea typeface="Trunk-Regular" charset="0"/>
                <a:cs typeface="Trunk-Regular" charset="0"/>
              </a:rPr>
              <a:t>^</a:t>
            </a:r>
            <a:endParaRPr lang="cy-GB" sz="1600" dirty="0" smtClean="0">
              <a:solidFill>
                <a:srgbClr val="58595B"/>
              </a:solidFill>
              <a:latin typeface="Trunk-Regular" charset="0"/>
              <a:ea typeface="Trunk-Regular" charset="0"/>
              <a:cs typeface="Trunk-Regular" charset="0"/>
              <a:sym typeface="Open Sa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/>
        </p:nvSpPr>
        <p:spPr>
          <a:xfrm>
            <a:off x="2635250" y="1555643"/>
            <a:ext cx="4564964" cy="186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Caead blwch tyfu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756920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Mae gan gaead yr un effaith â thŷ gwydr, sy’n helpu i egino hadau. Gelli di ei ddefnyddio yn y dosbarth neu ar sil ffenest.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360000" y="4158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360000" y="7296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2635250" y="4279900"/>
            <a:ext cx="4564964" cy="185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3200" rIns="0" bIns="0" anchor="t" anchorCtr="0">
            <a:spAutoFit/>
          </a:bodyPr>
          <a:lstStyle/>
          <a:p>
            <a:pPr marL="0" marR="66611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Hambwrdd hadau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1097915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Rho fodiwlau hambwrdd hadau yn yr hambwrdd yma. Mae’n helpu i gadw’r dŵr i mewn ac i gario’r modiwlau.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4094260"/>
            <a:ext cx="201168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7241270"/>
            <a:ext cx="201168" cy="14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/>
          <p:nvPr/>
        </p:nvSpPr>
        <p:spPr>
          <a:xfrm>
            <a:off x="2647288" y="7404100"/>
            <a:ext cx="4552926" cy="161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Modiwlau hambwrdd hadau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781050" lvl="0" indent="0" algn="l" rtl="0">
              <a:lnSpc>
                <a:spcPct val="100000"/>
              </a:lnSpc>
              <a:spcBef>
                <a:spcPts val="1639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Mae gan y rhain adrannau unigol ar gyfer hau hadau. Defnyddia nhw yn y tŷ gwydr neu’r ystafell ddosbarth.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pic>
        <p:nvPicPr>
          <p:cNvPr id="104" name="Google Shape;104;p5" descr="https://lh3.googleusercontent.com/2lLupyfvMM7NR9W3q3-3EfLzxX5F4NW--_aqe4gsG1UZhBOOQwK4sYl1IvXMmhpgx3Mu8KvN_4n_X-X_0hh2XuBN00SWapIbHTmUBdpmIE6plKTuaFqt0tNjXRn3is9-NI5CxtTx0tVUa17E3dDaRv9suKzaxUdtVaxhecwiRwvZLZAIPbZdwUSC1cx_9R0v6AOnLXb8qStRl5yv7zgyww5cCyxw0uN5aH-S9mJoYF3_PQKqBDD4d-Fgmr8x5Xedfb1Tzk07BGJ7NZldGmMJ4bojLKHOK-q3MYZorGfgVJIIJN-r4HXI_s3hackj9XLCf4KD1GDKYR20cT3OligVUrzPX7y748ZdfZkob6Q_Uh-hCspMHpdqpk5_2_quk6TQLswInlXSohhuqXz95MqBBXOduL04m8PvF41vB8GqTbre8BHglSlMt7P6WWndUihUZwq2WXnXlpI6hx5cSSbpDslfk16iKPiTOdvIjd-xbER3uII2jXiIszZKiDJrHhfvCkfYRa6dP7F9jHNdRLejNSUYB9POtb1s2qrF3Iq-BLs3wWA44nOcw44yOHgCrbLgSq73T_lQH0QQLe94x6m1ZMiyK_eJKy-eLstOEQAWEHo7bdg8Oa8RPKe6PQ6xqkZLKZapFgd3ZoY9kMiXb9FamHRJ5kxGCDY=w457-h938-no"/>
          <p:cNvPicPr preferRelativeResize="0"/>
          <p:nvPr/>
        </p:nvPicPr>
        <p:blipFill rotWithShape="1">
          <a:blip r:embed="rId4">
            <a:alphaModFix/>
          </a:blip>
          <a:srcRect t="21474" b="18453"/>
          <a:stretch/>
        </p:blipFill>
        <p:spPr>
          <a:xfrm>
            <a:off x="501650" y="1705233"/>
            <a:ext cx="1800000" cy="22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 descr="https://lh3.googleusercontent.com/db6eX5PBsZBYjCyoqiKeFskFms-Ike6AJgcLEfeeVTLC-H5omQSKwbv4asgIhGb3knpjPDJSJtoehEhubVVa_G_fWGvUkCRkSqyqHLB5Ne2zHrRqnMqxLR_Egvcz8MizRGzovBZkdJE9B8hKFj4uEY1DOSmHJfbAVKT3Ji5ttIjEyRAi0vbR6CaK527Ps0jTbJODUGo0mICp6wBR0xXl1ykklKil-0tX0wAu1EIQzdmbo9ct1nX6JJEm-bx6CX_y0rp83NC5EzUqTVEBkfeiiTIHNv2qaYnFbkZH3Tn9HQ-l9uoyNCBYb9K1V5FHF4CKMz4A2WvYWt7HXwDOKBbLaJIhh2dzHzkq-0BJIwEHLbd7b9B7y9L2zjl9FAvuLvmoO62XMWbgh-y1DdG9UIZ0anDDauivJOb0eLkFchIyca5dbvKJs125yAJ0YbYQUNYbJxQmpGt_ZBr8MtZxwo155_4_9pq8t_KoOF5qbujl3diWO1cp6NH6Beweq-jU2Oi5BY_vptwE4kWOIlkhZnFu-mAWFmPM0kfMgcdloUy3u0EJ_74jmT_QUQnYhVgZzkN327XI6_cg0WOMkh0Tpsuc1IP7utnKt4gmeVwvceZ8ICckDEuCBAoRw1M1EymIqR2B7ucGHRcNYqazvlMvCGP9yNaqsyaTCLM=w457-h938-no"/>
          <p:cNvPicPr preferRelativeResize="0"/>
          <p:nvPr/>
        </p:nvPicPr>
        <p:blipFill rotWithShape="1">
          <a:blip r:embed="rId5">
            <a:alphaModFix/>
          </a:blip>
          <a:srcRect t="11931" b="14187"/>
          <a:stretch/>
        </p:blipFill>
        <p:spPr>
          <a:xfrm>
            <a:off x="501650" y="4364541"/>
            <a:ext cx="1800000" cy="273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 descr="https://lh3.googleusercontent.com/HSIfWbvxXRg0iQWpUnrbrRbjXnR8iESO9B3PJxfbNtlF7d6cQU_4wzEX-ma-Ud_NcaqCWMijOhu5venlG8pBuG1ZqzFRBn7XrfX1G601az9zyeIWW7rVJ2eQXBVWyN-MVgzxUeQ3wEVsk1eDCPEAciDBg6DBtYA8UM1d-nibCdfXioLNz9nzYzZClD1A8_XBn1mlUmAAYXPQno2IgdHSk1qEFNnKB6xWiB408b8F_EIZmOEZnz-FrLbyVyIEVuwSpFbrWh5C0bWAIpeClWLcio1i6E5iYLgf29CKxFjnmysRwgSfRFgBqqwZTG4Pm6MgW7C74dRIGvAJHY6c6dI7e99x6Rdb-6ubuKQxlNlVW1ZxPdFWWNFA6HjDpC5kYdgfk4Iiqpgr1q7uIjWCn_nnA2uFlmz_0oTSWzCZFvZu0VoTS0W8114sDq5twT6FaKACgDteeejnV1_ZppO59VOSojHJg1UIBjUyTeFixitrCEHbidYyGogBFh-l2r6m1IaVxASSEUesb5HzCKGnIqOmiaDfyEk4Cfg8_ik5_n6n7sZqhErjR5aBTWfrwTF2HicBoA9osA47lMZp67Y4hQH83fg379p-2rcdPFNgbM-1B0Hg_XVli_GN6X7EZGxCwn0tsMbVLPJdgxGNSiPwXiBUR7jIfNTL-hA=w457-h938-no"/>
          <p:cNvPicPr preferRelativeResize="0"/>
          <p:nvPr/>
        </p:nvPicPr>
        <p:blipFill rotWithShape="1">
          <a:blip r:embed="rId6">
            <a:alphaModFix/>
          </a:blip>
          <a:srcRect t="12845" b="13066"/>
          <a:stretch/>
        </p:blipFill>
        <p:spPr>
          <a:xfrm>
            <a:off x="513688" y="7492638"/>
            <a:ext cx="1800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7556500" cy="1572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28;p1"/>
          <p:cNvSpPr txBox="1">
            <a:spLocks noGrp="1"/>
          </p:cNvSpPr>
          <p:nvPr>
            <p:ph type="title"/>
          </p:nvPr>
        </p:nvSpPr>
        <p:spPr>
          <a:xfrm>
            <a:off x="425450" y="974232"/>
            <a:ext cx="6705600" cy="49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>
              <a:lnSpc>
                <a:spcPct val="115666"/>
              </a:lnSpc>
            </a:pPr>
            <a:r>
              <a:rPr lang="cy-GB" sz="2800" dirty="0">
                <a:latin typeface="Trunk-Regular" charset="0"/>
                <a:ea typeface="Trunk-Regular" charset="0"/>
                <a:cs typeface="Trunk-Regular" charset="0"/>
                <a:sym typeface="Arial"/>
              </a:rPr>
              <a:t>Beth mae e’n wneud a sut mae ei ddefnyddio?</a:t>
            </a:r>
            <a:endParaRPr sz="2800" dirty="0"/>
          </a:p>
        </p:txBody>
      </p:sp>
      <p:sp>
        <p:nvSpPr>
          <p:cNvPr id="18" name="Google Shape;31;p1"/>
          <p:cNvSpPr/>
          <p:nvPr/>
        </p:nvSpPr>
        <p:spPr>
          <a:xfrm>
            <a:off x="360000" y="146606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1388955"/>
            <a:ext cx="201168" cy="146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778250" y="114652"/>
            <a:ext cx="3705909" cy="757798"/>
            <a:chOff x="11124652" y="458181"/>
            <a:chExt cx="3705909" cy="75779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652" y="523009"/>
              <a:ext cx="537048" cy="62396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115" y="458181"/>
              <a:ext cx="1036178" cy="7176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969" y="483959"/>
              <a:ext cx="1427592" cy="7320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/>
        </p:nvSpPr>
        <p:spPr>
          <a:xfrm>
            <a:off x="2635250" y="7425690"/>
            <a:ext cx="4564964" cy="136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3200" rIns="0" bIns="0" anchor="t" anchorCtr="0">
            <a:spAutoFit/>
          </a:bodyPr>
          <a:lstStyle/>
          <a:p>
            <a:pPr marL="0" marR="4273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Pen ffelt 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885189" lvl="0" indent="0" algn="l" rtl="0">
              <a:lnSpc>
                <a:spcPct val="100000"/>
              </a:lnSpc>
              <a:spcBef>
                <a:spcPts val="1639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Pen ffelt parhaol ar gyfer ysgrifennu ar labeli planhigion.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360000" y="4158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360000" y="7296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1"/>
          </p:nvPr>
        </p:nvSpPr>
        <p:spPr>
          <a:xfrm>
            <a:off x="2635250" y="4278681"/>
            <a:ext cx="4567605" cy="161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/>
          <a:p>
            <a:pPr marL="0" marR="2692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dirty="0">
                <a:latin typeface="Trunk-Regular" charset="0"/>
                <a:ea typeface="Trunk-Regular" charset="0"/>
                <a:cs typeface="Trunk-Regular" charset="0"/>
              </a:rPr>
              <a:t>Labeli planhigion</a:t>
            </a:r>
            <a:endParaRPr dirty="0">
              <a:latin typeface="Trunk-Regular" charset="0"/>
              <a:ea typeface="Trunk-Regular" charset="0"/>
              <a:cs typeface="Trunk-Regular" charset="0"/>
            </a:endParaRPr>
          </a:p>
          <a:p>
            <a:pPr marL="0" marR="805815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Mae’r labeli pren yma’n dy helpu i gofio beth yw’r hadau a’r planhigion mewn potiau ac yn y gwelyau llysiau.</a:t>
            </a:r>
            <a:endParaRPr sz="1600" dirty="0"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4094260"/>
            <a:ext cx="201168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7241270"/>
            <a:ext cx="201168" cy="14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2635250" y="1589750"/>
            <a:ext cx="4564964" cy="186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/>
          <a:p>
            <a:pPr marL="0" marR="1549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Potiau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763905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Trawsblanna dy blanhigion bach o’r hambwrdd hadau i’r potiau yma. Neu gelli di hau hadau mawr yn syth i’r potiau.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pic>
        <p:nvPicPr>
          <p:cNvPr id="121" name="Google Shape;121;p6" descr="https://lh3.googleusercontent.com/n9Mj1vZnlej2DUxtGhnJYXUdZflnGleRCcE5X9FV2DUkuZKyCjTm6oPwIdsd_asbRWs27iUR9n_BhTR7Nu46AqDnQn-DKISff3h8Tt8w5XmNbPOZ3sNFsAOJk_n1m-1nDgHiiq5tjMfEaKD5Agbgz4Pt9C7qlbxc8dU_G3miJHdW0phivKhD20Sa_kf9aGzSCPjXrDUm4khm7lMXpOAn3MSEqH6sMYzVchT82yBCJsz66MeVtUVhCoSmK56F_xH6QmYjNfWf_-M9-4DLctBYYSaxH5E4PQDGUQT93ERkgPIYHUojwodp5VEOe8oJr9vWIDJHtItsc0pcv56OruZXqch4q5ec2y-EeaiWw5VZFlUErRkzxml5d2TstsPhX561HfXrLidV0eAJnSmZplRnsxC49kjxGhxdbDwdxphrf3sP5MCwTIgEBOKxFlXLlqUf428c0N83sMSckQkoXshCNyupgjFMy-ocd0ONYQdFI5O9c8qeoc8BRMCW25fQmyU4NMsOpa55YBr2Jf1J6M5xmbe_SNq3cnrCdK3_2eEAWfGOH16WctKc9KK6FTnviwjnrAbUYCdHwgjhTEGny6_Hk2OCRSlYk8L-UQBUIN4Wdbyvj3C0ZlNMBem3mT4Kn-0jxgMg3UZmB6_FlVatDMft6dzkOEoUUWU=w457-h938-no"/>
          <p:cNvPicPr preferRelativeResize="0"/>
          <p:nvPr/>
        </p:nvPicPr>
        <p:blipFill rotWithShape="1">
          <a:blip r:embed="rId4">
            <a:alphaModFix/>
          </a:blip>
          <a:srcRect l="2746" t="13090" r="-2746" b="25049"/>
          <a:stretch/>
        </p:blipFill>
        <p:spPr>
          <a:xfrm>
            <a:off x="501650" y="1643448"/>
            <a:ext cx="1800000" cy="229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 descr="https://lh3.googleusercontent.com/6wGrSK7zgLaU2TSmFeRwem9eddwO42fNrtFvpADs17dRrRcPfcdfWBwmBFWPJehBb1mYw8l5NxyKlyJdWpVISV5U54gR0HVhEnEBhWa5ou2wX4jEi8EGjbBTQsO5bnQKo9rej98UluQ2MxeXK07SaWZcj4m84wZ7hj4YASczfCME0CNis5Ews8TL6fS7CFlaBepgqfwAZHRsyamkzkaYhjxwT2WnOF5XfNqcjVbdw1MewTcVQBvehgu6oVkw22ia8q2cH2B3eBNg9Ldic8pIPOCmEsXLiEz4FUUXXyvqkB5B0lvw1tfcPeFqddV9yiAYKwmPugmjc2j7X9m4gXjeT2VcGUDvI0eRJrONwyJokfozD4YdyX7Vscn1gm8xL8_KuWyNOuba32pE0olI7R7Jb7Qfwq_09jV5JLyOv4Yh1_jeTkrou8c1RIqfvcSmA4zp9wkg05E6WBOBt4t-BG7hcPSspZgPBlSazgAeEZugW2fl9pBwnaQqCMgmeJ-kxSgWqPX1WNOWhEyxe4m8brgS4IwQgu5QDxgy-6SqEaioLxAAXWbJs1_9inD0YghfqTAO6w-DnJzMHG1kBHt_YxKpHcNu73hnOlLhRnm-8HXmcZYGG7C6OQG8VU7kV9tMh7glcivI_q7_IPu-vjFQf8v_2CFJqTeDfpw=w457-h938-no"/>
          <p:cNvPicPr preferRelativeResize="0"/>
          <p:nvPr/>
        </p:nvPicPr>
        <p:blipFill rotWithShape="1">
          <a:blip r:embed="rId5">
            <a:alphaModFix/>
          </a:blip>
          <a:srcRect t="12845" b="13066"/>
          <a:stretch/>
        </p:blipFill>
        <p:spPr>
          <a:xfrm>
            <a:off x="501650" y="4356100"/>
            <a:ext cx="1800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 descr="https://lh3.googleusercontent.com/E2QzAzklESWXlOYPv83hUG8M1hkV9TGc54om_yoHKrZwva7YnyJ7COFwFsqTFATkIT1mQrWC-ZhW5qpj0r9S6MQbhziBygTKp87X93T5xh4QGw92c7CjNMejlR1oXN4EWAOpdQRulE3m3STSqvvIujTriG4IxCVL7lfdoSupzlktbCkIyDOjUdm-MUpWhrBUOXqTU0wwHgfnC36z0PzMtWBMAl0XvYgYsONQNTnCSlh7sm0MkPUyz44ZwJifdDqL3Su9bjmJokTE3hB3EfYX82Xyl6tN86dA0TpT655-PdTlwbdoyAGTKEl0Yrmnas15Ru1n1YT2A81INfW0Gfv8kSumty5JH5tX7bZq1VW7-0VQ2PKXsYioA4yzUQP0jtUiIXUbn0U6e7amZxCtjyhVe-Wjsc7b61amWkrn1NiSap3jM33bbsudDVt3p2ZDhqJpGOGaD9WN1drhqA10L4e2a09kZ1rXUmu0sUoHLxa5bGNbaQG8fuXw3-NjeI2tE1Dw0-TCG57uCRs6qBJwgsl7JL8R48TzeoUaCPu374knKwXOZNdip74RiTxu4LfIR37NsyKpyzdT8WFBWiHEQr9BRtGzPC0D-mrZDaXu3owma529E6OP1LPFPfd8xU2TIYgCrW2nV0JmdsFdNTTkG5qptiDSXten2fI=w457-h938-no"/>
          <p:cNvPicPr preferRelativeResize="0"/>
          <p:nvPr/>
        </p:nvPicPr>
        <p:blipFill rotWithShape="1">
          <a:blip r:embed="rId6">
            <a:alphaModFix/>
          </a:blip>
          <a:srcRect t="7632" b="19303"/>
          <a:stretch/>
        </p:blipFill>
        <p:spPr>
          <a:xfrm>
            <a:off x="516792" y="7511949"/>
            <a:ext cx="1825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7556500" cy="1572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28;p1"/>
          <p:cNvSpPr txBox="1">
            <a:spLocks noGrp="1"/>
          </p:cNvSpPr>
          <p:nvPr>
            <p:ph type="title"/>
          </p:nvPr>
        </p:nvSpPr>
        <p:spPr>
          <a:xfrm>
            <a:off x="425450" y="974232"/>
            <a:ext cx="6705600" cy="49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>
              <a:lnSpc>
                <a:spcPct val="115666"/>
              </a:lnSpc>
            </a:pPr>
            <a:r>
              <a:rPr lang="cy-GB" sz="2800" dirty="0">
                <a:latin typeface="Trunk-Regular" charset="0"/>
                <a:ea typeface="Trunk-Regular" charset="0"/>
                <a:cs typeface="Trunk-Regular" charset="0"/>
                <a:sym typeface="Arial"/>
              </a:rPr>
              <a:t>Beth mae e’n wneud a sut mae ei ddefnyddio?</a:t>
            </a:r>
            <a:endParaRPr sz="2800" dirty="0"/>
          </a:p>
        </p:txBody>
      </p:sp>
      <p:sp>
        <p:nvSpPr>
          <p:cNvPr id="18" name="Google Shape;31;p1"/>
          <p:cNvSpPr/>
          <p:nvPr/>
        </p:nvSpPr>
        <p:spPr>
          <a:xfrm>
            <a:off x="360000" y="146606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1388955"/>
            <a:ext cx="201168" cy="146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778250" y="114652"/>
            <a:ext cx="3705909" cy="757798"/>
            <a:chOff x="11124652" y="458181"/>
            <a:chExt cx="3705909" cy="75779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652" y="523009"/>
              <a:ext cx="537048" cy="62396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115" y="458181"/>
              <a:ext cx="1036178" cy="7176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969" y="483959"/>
              <a:ext cx="1427592" cy="7320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>
            <a:off x="360000" y="4158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360000" y="7296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2653150" y="4278681"/>
            <a:ext cx="4549705" cy="137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dirty="0" smtClean="0">
                <a:latin typeface="Trunk-Regular" charset="0"/>
                <a:ea typeface="Trunk-Regular" charset="0"/>
                <a:cs typeface="Trunk-Regular" charset="0"/>
              </a:rPr>
              <a:t>Gwlan </a:t>
            </a:r>
            <a:r>
              <a:rPr lang="cy-GB" dirty="0">
                <a:latin typeface="Trunk-Regular" charset="0"/>
                <a:ea typeface="Trunk-Regular" charset="0"/>
                <a:cs typeface="Trunk-Regular" charset="0"/>
              </a:rPr>
              <a:t>garddio</a:t>
            </a:r>
            <a:endParaRPr dirty="0">
              <a:latin typeface="Trunk-Regular" charset="0"/>
              <a:ea typeface="Trunk-Regular" charset="0"/>
              <a:cs typeface="Trunk-Regular" charset="0"/>
            </a:endParaRPr>
          </a:p>
          <a:p>
            <a:pPr marL="0" marR="747395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Ar gyfer gwarchod dy blanhigion rhag rhew a phlâu.</a:t>
            </a:r>
            <a:endParaRPr sz="1600" dirty="0"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2635250" y="1527089"/>
            <a:ext cx="4564964" cy="186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/>
          <a:p>
            <a:pPr marL="0" marR="10674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Netin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784860" lvl="0" indent="0" algn="l" rtl="0">
              <a:lnSpc>
                <a:spcPct val="100000"/>
              </a:lnSpc>
              <a:spcBef>
                <a:spcPts val="1639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Defnyddia’r netin gyda ffyn bambŵ i greu strwythur i’w roi dros dy blanhigion i stopio plâu rhag eu cyrraedd!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4094260"/>
            <a:ext cx="201168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7241270"/>
            <a:ext cx="201168" cy="14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/>
          <p:nvPr/>
        </p:nvSpPr>
        <p:spPr>
          <a:xfrm>
            <a:off x="2650508" y="7404100"/>
            <a:ext cx="4549706" cy="138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0325" rIns="0" bIns="0" anchor="t" anchorCtr="0">
            <a:spAutoFit/>
          </a:bodyPr>
          <a:lstStyle/>
          <a:p>
            <a:pPr marL="0" marR="40449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Hoelion daear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1047750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 smtClean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Defnyddia’r rhain i binio’r netin neu’r gwlân garddio i’r ddaear.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pic>
        <p:nvPicPr>
          <p:cNvPr id="138" name="Google Shape;138;p7" descr="https://lh3.googleusercontent.com/C3mJLm8kMP-SpX2bgsshHsfJ5hgfJJxjNIvxMkYrWeSneetLgqFp07_MQRFi1X9etBxrWNxr-soIqFGjIAcTh9r90zl_h3nO_P_d8FTCjDRT_OCExLhdI-Bd7Ms4C383v-W4SELqmXHHNtl-2XGpR2wn3ZSNfMOlB-kOT2U5SkRQfrf_nn99Beo1FXPyiKkPbIELqT1ywfs2O2_rW0bSnKCdlEG5G7iW2IiESR5NXXMRPKtFjjYjKoFwkEZlhUtyHz6MsnLw2Afj2nMcWnR9lNJ4Zx8IYqksqIx5wZp3a_ANbVgViUdJxwr3zs0wCAa5_xStsEWeCS98qnkSJU8HVx2N7haaxOG7MpToDxndxy6dRNQXWhRF8cz_CJ1w1P9N5OrgOn0mknlP8eoYJzK6GTh4QeQto95khhjdYPAtLkjn7K6qpWY1fG4XCJUfNbkg9Uap2XIdIQl25MDCoXpox8CmNLcnY4qjpe8DmVyvAP4iQs84Xc14k_ra1QUfGv6zITmEP0QGwWbwVgRuHj9TZuW4EddFbiNgUNX3IqHeigme5jnISh9W5_sfp6nDD4h2jrOEi7KLyBI6Iik1hOsqvouv-5sRczjxStciJacWf_p08JWBszwK4BN3wKZtsfPt_UzF7w-iKropvT5H-afviBa_ryIsuQc=w457-h938-no"/>
          <p:cNvPicPr preferRelativeResize="0"/>
          <p:nvPr/>
        </p:nvPicPr>
        <p:blipFill rotWithShape="1">
          <a:blip r:embed="rId4">
            <a:alphaModFix/>
          </a:blip>
          <a:srcRect t="7739" b="18173"/>
          <a:stretch/>
        </p:blipFill>
        <p:spPr>
          <a:xfrm>
            <a:off x="519550" y="4387647"/>
            <a:ext cx="1800000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 descr="https://lh3.googleusercontent.com/S-4sBxAO9DMBRjnrgTzYpU_17F8jfZPytZClkKxnbk1W6lh_HuLDJTjYqeJa3_4Nh9tT0ssn_mcco25Lw3557jl9NkuWR1EPCxseTbv7BNHuEqjdr_MAuLPCYIhZJi6YuW0hc_awFMp3MgaKCZj-fUQwYkxaGyHqfwXr-0uuWbXUKywvx4kXVnNKLNHpDOf-qmtpWgKZNm7nfHsScQBs2K4M-lvhOu6fiJKKY77-A3lZ6PByc1IoeJmJ4gkzg_NF2c3AlGVkdcNHIIIG5o3O0WQpLhgk_lvdjoPNldxuURzCGub-ZT--071nL2dojoLO_1pASmB8lUq6f4U1KTLQ08rC8BzgiZMmRc6LpTddH1_DNxwIhzhMWPORQmagknJC357xySRAjcChM3Nju7LGJ8b3hLyDJu0tmUDPR8PjZdQpLaLp44UukWjVhUkPR0AdrVgtCzIcrCVEimDTP11mO_QtKqn7lUloj04iGsRVW2kHoboEfbdgUpT4e-RCpFAmytvo3JmrC9_CjGZYcHILVXMYT8YIZy8RGW4-x4MX8fdE7l6fxn1EnVGxaCUbPwW5F38s4uCmPlJh3BorVsHvYlYvyyZ8jTfAcxNlgAHBSN9L8g0V_Vhpxf2q2Uim14v4gQHimoeiIv0a2z8IB3Q9dRuMuhSXWKc=w457-h938-no"/>
          <p:cNvPicPr preferRelativeResize="0"/>
          <p:nvPr/>
        </p:nvPicPr>
        <p:blipFill rotWithShape="1">
          <a:blip r:embed="rId5">
            <a:alphaModFix/>
          </a:blip>
          <a:srcRect t="12845" b="23701"/>
          <a:stretch/>
        </p:blipFill>
        <p:spPr>
          <a:xfrm>
            <a:off x="501650" y="1629455"/>
            <a:ext cx="1800000" cy="234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 descr="https://lh3.googleusercontent.com/ZwR7xyP1_yZoOjnDRgpQY3KAHBLevqjw_6F0R4eUOLJRIdP8Yak1fgf8ECfklMElup7Aok1X6BxZrB_j3ELaivARB3x_b1vs6LncXSqLEoF9ihMcNSlUN8y0tE6D0dIMjYxHNaliRWvbpFBFfnmPofpt7sLE8OJ7GMGY643-MzKSH-xpb9tas355hblwoHIpUOXkO53lYgIAOUlPe8AKEzeqzSnaTuROlWINyNydD86PmJ2MB8fEFVUo_ceE1ybRvKimMcbcMMyCEK_AJC7jWQV_7SN6olpLqX_cIuFwePaXjZk0COBuar_kgpq6sCRoIZqFqXgmLPaE984MRC46F8a_fWpM7HbskxL6jRGuiolONQxrAbi3cetl5ALTNhH5sLeCAaBc9oF2OwZoUpZA876TFffNzwsgrFKLlQLykIJxVd4QXd6pPXlqxsJ8nkkViBDfLJPasU6ht6roBGR2vbaadVSvZv71Ft_GPpqmoQjFwK6d89q1BaNYSd03VB-HlNdgNTFqWRY8G-xOIn85nBVPZYExoMf5i4LQzqJHMrSfs4Jrt_U0Xr0-OpQUxdApAWKGPkFg1XkZz5HUCfk7xbbuD3NQbSK4VLMl-MRKuHRupXiJ2QUDb5icfTMd9xW7PKQRWE3Mk78EEetB8b_mF1HzxtcVtT8=w457-h938-no"/>
          <p:cNvPicPr preferRelativeResize="0"/>
          <p:nvPr/>
        </p:nvPicPr>
        <p:blipFill rotWithShape="1">
          <a:blip r:embed="rId6">
            <a:alphaModFix/>
          </a:blip>
          <a:srcRect t="12843" b="13066"/>
          <a:stretch/>
        </p:blipFill>
        <p:spPr>
          <a:xfrm>
            <a:off x="501650" y="7522045"/>
            <a:ext cx="1800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7556500" cy="1572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28;p1"/>
          <p:cNvSpPr txBox="1">
            <a:spLocks noGrp="1"/>
          </p:cNvSpPr>
          <p:nvPr>
            <p:ph type="title"/>
          </p:nvPr>
        </p:nvSpPr>
        <p:spPr>
          <a:xfrm>
            <a:off x="425450" y="974232"/>
            <a:ext cx="6705600" cy="49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>
              <a:lnSpc>
                <a:spcPct val="115666"/>
              </a:lnSpc>
            </a:pPr>
            <a:r>
              <a:rPr lang="cy-GB" sz="2800" dirty="0">
                <a:latin typeface="Trunk-Regular" charset="0"/>
                <a:ea typeface="Trunk-Regular" charset="0"/>
                <a:cs typeface="Trunk-Regular" charset="0"/>
                <a:sym typeface="Arial"/>
              </a:rPr>
              <a:t>Beth mae e’n wneud a sut mae ei ddefnyddio?</a:t>
            </a:r>
            <a:endParaRPr sz="2800" dirty="0"/>
          </a:p>
        </p:txBody>
      </p:sp>
      <p:sp>
        <p:nvSpPr>
          <p:cNvPr id="18" name="Google Shape;31;p1"/>
          <p:cNvSpPr/>
          <p:nvPr/>
        </p:nvSpPr>
        <p:spPr>
          <a:xfrm>
            <a:off x="360000" y="146606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1388955"/>
            <a:ext cx="201168" cy="146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778250" y="114652"/>
            <a:ext cx="3705909" cy="757798"/>
            <a:chOff x="11124652" y="458181"/>
            <a:chExt cx="3705909" cy="75779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652" y="523009"/>
              <a:ext cx="537048" cy="62396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115" y="458181"/>
              <a:ext cx="1036178" cy="7176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969" y="483959"/>
              <a:ext cx="1427592" cy="732020"/>
            </a:xfrm>
            <a:prstGeom prst="rect">
              <a:avLst/>
            </a:prstGeom>
          </p:spPr>
        </p:pic>
      </p:grpSp>
      <p:sp>
        <p:nvSpPr>
          <p:cNvPr id="24" name="Google Shape;78;p4"/>
          <p:cNvSpPr txBox="1">
            <a:spLocks/>
          </p:cNvSpPr>
          <p:nvPr/>
        </p:nvSpPr>
        <p:spPr>
          <a:xfrm>
            <a:off x="3102846" y="4195941"/>
            <a:ext cx="819537" cy="49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1A78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363220" indent="0" algn="ctr" fontAlgn="t"/>
            <a:r>
              <a:rPr lang="cy-GB" sz="1800" dirty="0" smtClean="0">
                <a:latin typeface="Trunk-Regular" charset="0"/>
                <a:ea typeface="Trunk-Regular" charset="0"/>
                <a:cs typeface="Trunk-Regular" charset="0"/>
              </a:rPr>
              <a:t>^</a:t>
            </a:r>
            <a:endParaRPr lang="cy-GB" sz="1600" dirty="0" smtClean="0">
              <a:solidFill>
                <a:srgbClr val="58595B"/>
              </a:solidFill>
              <a:latin typeface="Trunk-Regular" charset="0"/>
              <a:ea typeface="Trunk-Regular" charset="0"/>
              <a:cs typeface="Trunk-Regular" charset="0"/>
              <a:sym typeface="Open Sans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/>
          <p:nvPr/>
        </p:nvSpPr>
        <p:spPr>
          <a:xfrm>
            <a:off x="360000" y="4158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360000" y="7296343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4094260"/>
            <a:ext cx="201168" cy="1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7241270"/>
            <a:ext cx="201168" cy="14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2649411" y="7446108"/>
            <a:ext cx="4554221" cy="161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Compost aml-bwrpas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1044575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Mae compost aml-bwrpas yn ddefnyddiol wrth dyfu hadau a photio planhigion bach ymlaen.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2635250" y="1551119"/>
            <a:ext cx="4564964" cy="187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7150" rIns="0" bIns="0" anchor="t" anchorCtr="0">
            <a:spAutoFit/>
          </a:bodyPr>
          <a:lstStyle/>
          <a:p>
            <a:pPr marL="0" marR="895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Ffyn </a:t>
            </a:r>
            <a:r>
              <a:rPr lang="cy-GB" sz="3000" dirty="0" smtClean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bamb</a:t>
            </a:r>
            <a:r>
              <a:rPr lang="en-GB" sz="3000" dirty="0" smtClean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w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1052830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Defnyddiol ar gyfer annog planhigion i dyfu i fyny ac ar gyfer cynnal planhigion. Gelli di eu defnyddio i wneud ffrâm ar gyfer netin.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pic>
        <p:nvPicPr>
          <p:cNvPr id="154" name="Google Shape;154;p8" descr="https://lh3.googleusercontent.com/9hLN9Lxl-r4CR_r5alrBgT_EjnIEw0a-kDNcnTkfi3qSYikf9iI9LRMAv2LqUkEpCN2Pyz73Td9Kpc5famUXgrB-CMj9GAT60zfZlEIiFOMulaSBbbuFHSafeYoG_qgRbMfhw604lJ9Zfs0AwGdcPihcSj1JG4Azw92ff4jFdFOEOa2RUq93Py0VytaHz60ntXgUnwSp6Ujf2N_lirIH8_Xgx8p1RmhRAiUTXGAj-5M0pV5YJRg32Vyht3j3qFO-KklXlJJerXIohu67Q-TMwdUI6poS5x9_zmpx-8CtCPysjjNCDF7nT-KE1ELR0CyKID6ibTJ4FcFFeP9ACOpTBwzBMf-o5akJ-wbV_-xlVU56W2BmlJgkE9gT4rbwwewNNHXO8Lr6bYyi4GdPNCMJmFdX3kuveVJ7iMw9IKlb1xB7T_EmNeIfP9wxwXTGUXffeC_HNgC5yAxhBCsnRBK5Ei49w_dBdqRsA0E5bQqJ6OsJ5UFymM3M3QxEcG75jOpwJ8okL14e74z0Alx860IeQKVAAFixltC0VRCMQ8qhBdZElYWkd28qG-3op53QskXnqSwE57eBpEYPcH9Tu3F3JAgqC-SAXuxdDFeoAOwvguKZnRnlCMwZK33oPpBl879wOzH4q6O-ZJfobJzWn7bwxwwbQccx7Zc=w457-h938-no"/>
          <p:cNvPicPr preferRelativeResize="0"/>
          <p:nvPr/>
        </p:nvPicPr>
        <p:blipFill rotWithShape="1">
          <a:blip r:embed="rId4">
            <a:alphaModFix/>
          </a:blip>
          <a:srcRect t="14390" b="11921"/>
          <a:stretch/>
        </p:blipFill>
        <p:spPr>
          <a:xfrm>
            <a:off x="501650" y="7495077"/>
            <a:ext cx="1800000" cy="27284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2635250" y="4279900"/>
            <a:ext cx="4554220" cy="211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3000" dirty="0">
                <a:solidFill>
                  <a:srgbClr val="1A786F"/>
                </a:solidFill>
                <a:latin typeface="Trunk-Regular" charset="0"/>
                <a:ea typeface="Trunk-Regular" charset="0"/>
                <a:cs typeface="Trunk-Regular" charset="0"/>
                <a:sym typeface="Open Sans Light"/>
              </a:rPr>
              <a:t>Llinyn</a:t>
            </a:r>
            <a:endParaRPr sz="3000" dirty="0">
              <a:solidFill>
                <a:schemeClr val="dk1"/>
              </a:solidFill>
              <a:latin typeface="Trunk-Regular" charset="0"/>
              <a:ea typeface="Trunk-Regular" charset="0"/>
              <a:cs typeface="Trunk-Regular" charset="0"/>
              <a:sym typeface="Open Sans Light"/>
            </a:endParaRPr>
          </a:p>
          <a:p>
            <a:pPr marL="0" marR="1044575" lvl="0" indent="0" algn="l" rtl="0">
              <a:lnSpc>
                <a:spcPct val="10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cy-GB" sz="1600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  <a:sym typeface="Open Sans SemiBold"/>
              </a:rPr>
              <a:t>Defnyddiol ar gyfer clymu coesynnau planhigion i drelis i’w hannog i dyfu’n dal. Neu defnyddia linyn i glymu strwythurau gwarchod planhigion at ei gilydd.</a:t>
            </a:r>
            <a:endParaRPr sz="1600" dirty="0">
              <a:solidFill>
                <a:schemeClr val="dk1"/>
              </a:solidFill>
              <a:latin typeface="Open Sans" charset="0"/>
              <a:ea typeface="Open Sans" charset="0"/>
              <a:cs typeface="Open Sans" charset="0"/>
              <a:sym typeface="Open Sans SemiBold"/>
            </a:endParaRPr>
          </a:p>
        </p:txBody>
      </p:sp>
      <p:pic>
        <p:nvPicPr>
          <p:cNvPr id="156" name="Google Shape;156;p8" descr="https://lh3.googleusercontent.com/c5hFgSalLEKP1Ag8ebUtjMVS8yrl_YFFtsVFliMFXhhKCfaRq6Wm6uxSzUTEWzmDbMmty0NVoAenhNhOmCzrcQcrlg4WElz3YaKcRf3tHgOG4HqFGfXWmeMZEbnp-4l0JXEnknezorTn1ioPLHVLvTtaMNw5eOEox6Bisn_sevDBPIB9C3HYbbf6bjGWMY8Qo5cL5yeREWqQZVvkYxytu0wueICtocgvY-IBhQOXivE_JV_8ezhYTkaYLokQkb2bZjOIJe7wUsoz9t6QlLhAoITEXhg-bR4kkrT1C46zN0R55HdtGSWkICd-i-faqbpm001tuyqx7GfDfcd0kX1DzB_9QnU6Jg8OD_jMdBOTsr7t7udZLq7-R_hgwNK9VFTdNJXS4Z94R432Ff1cWM71RgyCNgEfnq3Mcbg_Fcz6KOBdk9G88CclKiUnniWMJ992xNpxNNxY5M3EqPwVnjbpFH-JZ7UeNJ2_NwixhzOnb1CeKJJbxtZ-q05HhIspTf-X6tPHWsgc38uKlyzotBIDvPFjdo7KTOWTx7ovXygV3h1cxuS3SSEDgPon1-OyUe3GioaEbBTXYMSbXnTW8up3ejouQ3RhN5vfimPnryqMQO3HbqgOwcjAfJEsv9h2Wd4ful2lwctvK4Bkf-qhis39EdSCM-f-Ej4=w457-h938-no"/>
          <p:cNvPicPr preferRelativeResize="0"/>
          <p:nvPr/>
        </p:nvPicPr>
        <p:blipFill rotWithShape="1">
          <a:blip r:embed="rId5">
            <a:alphaModFix/>
          </a:blip>
          <a:srcRect t="12845" b="13066"/>
          <a:stretch/>
        </p:blipFill>
        <p:spPr>
          <a:xfrm>
            <a:off x="501650" y="4356100"/>
            <a:ext cx="18000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 descr="https://lh3.googleusercontent.com/Mo3KNjGxFvfsE9ijpfQ_ijS7OyfPAv-u5V2WtilGNpOtXmdMbXLy_vfn9mhJV6YNxLfMNIyruMinJfyXwgH3lSaXe2wqmKMfNMT5JbbJAHZ-pE_R3ANTDXqzThpAHWf9qhIPa9L5XqI26wCpEAmTZb8aKpjZCPjJM4aPy8YOfApoPbWr6AxhDUerdDL-K5rN3-1bvi8sV8CWw_aSs95UQ7ynOpcku_UAuthWA9wUgk0ZlCQyDjDGmmeNwqZF8ypr_7SGPWo-qoxrNCKDFj2DY-O7Qc5MbpMpB5T7fnlIkJLmmwjUycy4cAVodOBO8Gsl6JdO4nJKef4vUeCuX-kGOpxciyyVp8afm1rfdO5rYnz2nWwZyadfn079yTTR0tD6DPB0jf0YBzzTnMSb7sCqr-ikEtZsVJf6nnd22X_puWJykUfICT5ePKjb0v68mq44xwYEKlzhDNWF_fiG6m08oR5Q3A_tMT3P8u3UQ01NfuwJc0ts-O9rP2RjcleZz3FH1LWVI796jkUdTErePHxSJ0iyqlQtXwN5UWQTOo3XWEa7KGpEVBIYO9RuHSk4ApClm-Fk7BihUfYiTIbdlEFdYR-iOEHuPTwknhD9E_UOwVOkCOQKW5-YL8liWUKbLufVFYexqYRMKebYjhy5Rr7_JfwGPQqkfpk=w457-h938-no"/>
          <p:cNvPicPr preferRelativeResize="0"/>
          <p:nvPr/>
        </p:nvPicPr>
        <p:blipFill rotWithShape="1">
          <a:blip r:embed="rId6">
            <a:alphaModFix/>
          </a:blip>
          <a:srcRect t="16575" b="21795"/>
          <a:stretch/>
        </p:blipFill>
        <p:spPr>
          <a:xfrm>
            <a:off x="501650" y="1668161"/>
            <a:ext cx="1800000" cy="22818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7556500" cy="1572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28;p1"/>
          <p:cNvSpPr txBox="1">
            <a:spLocks noGrp="1"/>
          </p:cNvSpPr>
          <p:nvPr>
            <p:ph type="title"/>
          </p:nvPr>
        </p:nvSpPr>
        <p:spPr>
          <a:xfrm>
            <a:off x="425450" y="974232"/>
            <a:ext cx="6705600" cy="49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>
              <a:lnSpc>
                <a:spcPct val="115666"/>
              </a:lnSpc>
            </a:pPr>
            <a:r>
              <a:rPr lang="cy-GB" sz="2800" dirty="0">
                <a:latin typeface="Trunk-Regular" charset="0"/>
                <a:ea typeface="Trunk-Regular" charset="0"/>
                <a:cs typeface="Trunk-Regular" charset="0"/>
                <a:sym typeface="Arial"/>
              </a:rPr>
              <a:t>Beth mae e’n wneud a sut mae ei ddefnyddio?</a:t>
            </a:r>
            <a:endParaRPr sz="2800" dirty="0"/>
          </a:p>
        </p:txBody>
      </p:sp>
      <p:sp>
        <p:nvSpPr>
          <p:cNvPr id="18" name="Google Shape;31;p1"/>
          <p:cNvSpPr/>
          <p:nvPr/>
        </p:nvSpPr>
        <p:spPr>
          <a:xfrm>
            <a:off x="360000" y="1466068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 h="120000" extrusionOk="0">
                <a:moveTo>
                  <a:pt x="0" y="0"/>
                </a:moveTo>
                <a:lnTo>
                  <a:pt x="6491998" y="0"/>
                </a:lnTo>
              </a:path>
            </a:pathLst>
          </a:custGeom>
          <a:noFill/>
          <a:ln w="12700" cap="flat" cmpd="sng">
            <a:solidFill>
              <a:srgbClr val="231F2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882" y="1388955"/>
            <a:ext cx="201168" cy="1463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778250" y="114652"/>
            <a:ext cx="3705909" cy="757798"/>
            <a:chOff x="11124652" y="458181"/>
            <a:chExt cx="3705909" cy="75779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652" y="523009"/>
              <a:ext cx="537048" cy="62396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115" y="458181"/>
              <a:ext cx="1036178" cy="7176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969" y="483959"/>
              <a:ext cx="1427592" cy="732020"/>
            </a:xfrm>
            <a:prstGeom prst="rect">
              <a:avLst/>
            </a:prstGeom>
          </p:spPr>
        </p:pic>
      </p:grpSp>
      <p:sp>
        <p:nvSpPr>
          <p:cNvPr id="24" name="Google Shape;78;p4"/>
          <p:cNvSpPr txBox="1">
            <a:spLocks/>
          </p:cNvSpPr>
          <p:nvPr/>
        </p:nvSpPr>
        <p:spPr>
          <a:xfrm>
            <a:off x="4106984" y="1487302"/>
            <a:ext cx="819537" cy="49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1145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1A786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363220" indent="0" algn="ctr" fontAlgn="t"/>
            <a:r>
              <a:rPr lang="cy-GB" sz="1800" dirty="0" smtClean="0">
                <a:latin typeface="Trunk-Regular" charset="0"/>
                <a:ea typeface="Trunk-Regular" charset="0"/>
                <a:cs typeface="Trunk-Regular" charset="0"/>
              </a:rPr>
              <a:t>^</a:t>
            </a:r>
            <a:endParaRPr lang="cy-GB" sz="1600" dirty="0" smtClean="0">
              <a:solidFill>
                <a:srgbClr val="58595B"/>
              </a:solidFill>
              <a:latin typeface="Trunk-Regular" charset="0"/>
              <a:ea typeface="Trunk-Regular" charset="0"/>
              <a:cs typeface="Trunk-Regular" charset="0"/>
              <a:sym typeface="Open Sa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581</Words>
  <Application>Microsoft Macintosh PowerPoint</Application>
  <PresentationFormat>Custom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Open Sans</vt:lpstr>
      <vt:lpstr>Open Sans Light</vt:lpstr>
      <vt:lpstr>Open Sans SemiBold</vt:lpstr>
      <vt:lpstr>Times New Roman</vt:lpstr>
      <vt:lpstr>Trunk-Regular</vt:lpstr>
      <vt:lpstr>Arial</vt:lpstr>
      <vt:lpstr>Office Theme</vt:lpstr>
      <vt:lpstr>Beth mae e’n wneud a sut mae ei ddefnyddio?</vt:lpstr>
      <vt:lpstr>Beth mae e’n wneud a sut mae ei ddefnyddio?</vt:lpstr>
      <vt:lpstr>Beth mae e’n wneud a sut mae ei ddefnyddio?</vt:lpstr>
      <vt:lpstr>Beth mae e’n wneud a sut mae ei ddefnyddio?</vt:lpstr>
      <vt:lpstr>Beth mae e’n wneud a sut mae ei ddefnyddio?</vt:lpstr>
      <vt:lpstr>Beth mae e’n wneud a sut mae ei ddefnyddio?</vt:lpstr>
      <vt:lpstr>Beth mae e’n wneud a sut mae ei ddefnyddio?</vt:lpstr>
      <vt:lpstr>Beth mae e’n wneud a sut mae ei ddefnyddio?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Beth mae e’n wneud a sut mae ei ddefnyddio?</dc:title>
  <dc:creator>Louise Purnell</dc:creator>
  <cp:lastModifiedBy>Microsoft Office User</cp:lastModifiedBy>
  <cp:revision>6</cp:revision>
  <dcterms:created xsi:type="dcterms:W3CDTF">2019-03-07T14:28:10Z</dcterms:created>
  <dcterms:modified xsi:type="dcterms:W3CDTF">2022-04-24T08:10:24Z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2019-03-05T00:00:00Z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2019-03-07T00:00:00Z</vt:filetime>
  </property>
</Properties>
</file>